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1867" r:id="rId9"/>
    <p:sldId id="343" r:id="rId10"/>
    <p:sldId id="346" r:id="rId11"/>
    <p:sldId id="342" r:id="rId12"/>
    <p:sldId id="1868"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1867"/>
            <p14:sldId id="343"/>
            <p14:sldId id="346"/>
            <p14:sldId id="342"/>
            <p14:sldId id="1868"/>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varScale="1">
        <p:scale>
          <a:sx n="68" d="100"/>
          <a:sy n="68" d="100"/>
        </p:scale>
        <p:origin x="930" y="7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2/22/2021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4222032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2/22/2021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n.wikipedia.org/wiki/Shirley_Chishol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libela.org/prozor-u-svijet/7527-devet-feministickih-izjava-iz-70-ih-koje-su-relevantne-i-dana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brewminate.com/guts-stamina-audacity-shirley-chisholms-house-career/" TargetMode="External"/><Relationship Id="rId5" Type="http://schemas.openxmlformats.org/officeDocument/2006/relationships/image" Target="../media/image22.jpg"/><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attentionandrespect.blogspot.com/2010/07/summertime-shirley-chisholm-for.html" TargetMode="Externa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lets-be-clear.blogspot.com/2008/06/shirley-chisholm-on-women-in-american.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brewminate.com/guts-stamina-audacity-shirley-chisholms-house-care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hyperlink" Target="http://sensoryoverload.typepad.com/sensory_overload/2005/01/shirley_chishol.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flickr.com/photos/wicker-furniture/8502336995" TargetMode="Externa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a:t>Dr. LeCharle Harris </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Assistant Principal (3</a:t>
            </a:r>
            <a:r>
              <a:rPr lang="en-US" baseline="30000" dirty="0"/>
              <a:t>rd</a:t>
            </a:r>
            <a:r>
              <a:rPr lang="en-US" dirty="0"/>
              <a:t>-5</a:t>
            </a:r>
            <a:r>
              <a:rPr lang="en-US" baseline="30000" dirty="0"/>
              <a:t>th</a:t>
            </a:r>
            <a:r>
              <a:rPr lang="en-US" dirty="0"/>
              <a:t> Grade)</a:t>
            </a:r>
          </a:p>
        </p:txBody>
      </p:sp>
      <p:pic>
        <p:nvPicPr>
          <p:cNvPr id="2" name="WIN_20210222_12_47_20_Pro">
            <a:hlinkClick r:id="" action="ppaction://media"/>
            <a:extLst>
              <a:ext uri="{FF2B5EF4-FFF2-40B4-BE49-F238E27FC236}">
                <a16:creationId xmlns:a16="http://schemas.microsoft.com/office/drawing/2014/main" id="{AC2C6598-9534-4B6C-9AE1-6BAA2FA52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00" y="154745"/>
            <a:ext cx="8089914" cy="4550577"/>
          </a:xfrm>
          <a:prstGeom prst="rect">
            <a:avLst/>
          </a:prstGeom>
        </p:spPr>
      </p:pic>
    </p:spTree>
    <p:extLst>
      <p:ext uri="{BB962C8B-B14F-4D97-AF65-F5344CB8AC3E}">
        <p14:creationId xmlns:p14="http://schemas.microsoft.com/office/powerpoint/2010/main" val="6407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sz="4800" dirty="0">
                <a:solidFill>
                  <a:schemeClr val="accent3"/>
                </a:solidFill>
              </a:rPr>
              <a:t>Shirley Chisholm</a:t>
            </a:r>
          </a:p>
        </p:txBody>
      </p:sp>
      <p:pic>
        <p:nvPicPr>
          <p:cNvPr id="4" name="Recorded Sound">
            <a:hlinkClick r:id="" action="ppaction://media"/>
            <a:extLst>
              <a:ext uri="{FF2B5EF4-FFF2-40B4-BE49-F238E27FC236}">
                <a16:creationId xmlns:a16="http://schemas.microsoft.com/office/drawing/2014/main" id="{B36792D0-EB1F-47F4-8881-957C6C531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8E51E-E199-4D78-90A5-3B028E3F6E04}"/>
              </a:ext>
            </a:extLst>
          </p:cNvPr>
          <p:cNvSpPr/>
          <p:nvPr/>
        </p:nvSpPr>
        <p:spPr>
          <a:xfrm>
            <a:off x="7464614" y="1783959"/>
            <a:ext cx="4253774" cy="2889114"/>
          </a:xfrm>
          <a:prstGeom prst="rect">
            <a:avLst/>
          </a:prstGeom>
        </p:spPr>
        <p:txBody>
          <a:bodyPr vert="horz" lIns="91440" tIns="45720" rIns="91440" bIns="45720" rtlCol="0" anchor="b">
            <a:normAutofit/>
          </a:bodyPr>
          <a:lstStyle/>
          <a:p>
            <a:pPr>
              <a:lnSpc>
                <a:spcPct val="90000"/>
              </a:lnSpc>
              <a:spcAft>
                <a:spcPts val="600"/>
              </a:spcAft>
            </a:pPr>
            <a:r>
              <a:rPr lang="en-US" sz="5400" b="1" dirty="0">
                <a:ln w="13462">
                  <a:solidFill>
                    <a:schemeClr val="bg1"/>
                  </a:solidFill>
                  <a:prstDash val="solid"/>
                </a:ln>
                <a:effectLst>
                  <a:outerShdw dist="38100" dir="2700000" algn="bl" rotWithShape="0">
                    <a:schemeClr val="accent5"/>
                  </a:outerShdw>
                </a:effectLst>
                <a:latin typeface="+mj-lt"/>
                <a:ea typeface="+mj-ea"/>
                <a:cs typeface="+mj-cs"/>
              </a:rPr>
              <a:t>Shirley</a:t>
            </a:r>
            <a:br>
              <a:rPr lang="en-US" sz="5400" b="1" dirty="0">
                <a:ln w="13462">
                  <a:solidFill>
                    <a:schemeClr val="bg1"/>
                  </a:solidFill>
                  <a:prstDash val="solid"/>
                </a:ln>
                <a:effectLst>
                  <a:outerShdw dist="38100" dir="2700000" algn="bl" rotWithShape="0">
                    <a:schemeClr val="accent5"/>
                  </a:outerShdw>
                </a:effectLst>
                <a:latin typeface="+mj-lt"/>
                <a:ea typeface="+mj-ea"/>
                <a:cs typeface="+mj-cs"/>
              </a:rPr>
            </a:br>
            <a:r>
              <a:rPr lang="en-US" sz="5400" b="1" dirty="0">
                <a:ln w="13462">
                  <a:solidFill>
                    <a:schemeClr val="bg1"/>
                  </a:solidFill>
                  <a:prstDash val="solid"/>
                </a:ln>
                <a:effectLst>
                  <a:outerShdw dist="38100" dir="2700000" algn="bl" rotWithShape="0">
                    <a:schemeClr val="accent5"/>
                  </a:outerShdw>
                </a:effectLst>
                <a:latin typeface="+mj-lt"/>
                <a:ea typeface="+mj-ea"/>
                <a:cs typeface="+mj-cs"/>
              </a:rPr>
              <a:t>Chisholm</a:t>
            </a:r>
          </a:p>
          <a:p>
            <a:pPr>
              <a:lnSpc>
                <a:spcPct val="90000"/>
              </a:lnSpc>
              <a:spcAft>
                <a:spcPts val="600"/>
              </a:spcAft>
            </a:pPr>
            <a:r>
              <a:rPr lang="en-US" sz="5400" b="1" dirty="0">
                <a:ln w="13462">
                  <a:solidFill>
                    <a:schemeClr val="bg1"/>
                  </a:solidFill>
                  <a:prstDash val="solid"/>
                </a:ln>
                <a:effectLst>
                  <a:outerShdw dist="38100" dir="2700000" algn="bl" rotWithShape="0">
                    <a:schemeClr val="accent5"/>
                  </a:outerShdw>
                </a:effectLst>
                <a:latin typeface="+mj-lt"/>
                <a:ea typeface="+mj-ea"/>
                <a:cs typeface="+mj-cs"/>
              </a:rPr>
              <a:t>(1924-2005)</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A383E97-AB5E-4A39-B474-673EF37E4F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5003948" cy="6502163"/>
          </a:xfrm>
          <a:prstGeom prst="rect">
            <a:avLst/>
          </a:prstGeom>
        </p:spPr>
      </p:pic>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96751" y="4997089"/>
            <a:ext cx="804211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400" dirty="0"/>
              <a:t>Shirley Anita St. Hill Chisholm was the first African American woman in Congress (1968) and the first woman and African American to seek the nomination for president of the United States from one of the two major political parties (1972).</a:t>
            </a:r>
            <a:endParaRPr lang="en-GB" altLang="en-US" sz="2400" dirty="0"/>
          </a:p>
        </p:txBody>
      </p:sp>
      <p:sp>
        <p:nvSpPr>
          <p:cNvPr id="4" name="TextBox 3">
            <a:extLst>
              <a:ext uri="{FF2B5EF4-FFF2-40B4-BE49-F238E27FC236}">
                <a16:creationId xmlns:a16="http://schemas.microsoft.com/office/drawing/2014/main" id="{A50DE8AF-D831-44CC-A10F-66140BD47D13}"/>
              </a:ext>
            </a:extLst>
          </p:cNvPr>
          <p:cNvSpPr txBox="1"/>
          <p:nvPr/>
        </p:nvSpPr>
        <p:spPr>
          <a:xfrm>
            <a:off x="7357403" y="2273255"/>
            <a:ext cx="3437564" cy="230832"/>
          </a:xfrm>
          <a:prstGeom prst="rect">
            <a:avLst/>
          </a:prstGeom>
          <a:noFill/>
        </p:spPr>
        <p:txBody>
          <a:bodyPr wrap="square" rtlCol="0">
            <a:spAutoFit/>
          </a:bodyPr>
          <a:lstStyle/>
          <a:p>
            <a:r>
              <a:rPr lang="en-US" sz="900">
                <a:hlinkClick r:id="rId3" tooltip="http://www.libela.org/prozor-u-svijet/7527-devet-feministickih-izjava-iz-70-ih-koje-su-relevantne-i-danas/"/>
              </a:rPr>
              <a:t>This Photo</a:t>
            </a:r>
            <a:r>
              <a:rPr lang="en-US" sz="900"/>
              <a:t> by Unknown Author is licensed under </a:t>
            </a:r>
            <a:r>
              <a:rPr lang="en-US" sz="900">
                <a:hlinkClick r:id="rId4" tooltip="https://creativecommons.org/licenses/by/3.0/"/>
              </a:rPr>
              <a:t>CC BY</a:t>
            </a:r>
            <a:endParaRPr lang="en-US" sz="900"/>
          </a:p>
        </p:txBody>
      </p:sp>
      <p:pic>
        <p:nvPicPr>
          <p:cNvPr id="6" name="Picture 5">
            <a:extLst>
              <a:ext uri="{FF2B5EF4-FFF2-40B4-BE49-F238E27FC236}">
                <a16:creationId xmlns:a16="http://schemas.microsoft.com/office/drawing/2014/main" id="{56CCA9CB-8450-4BCD-B0C3-DA1B90772AF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59554" y="218403"/>
            <a:ext cx="7964812" cy="4480206"/>
          </a:xfrm>
          <a:prstGeom prst="rect">
            <a:avLst/>
          </a:prstGeom>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0B166-1104-4D2D-9181-AEE4EE25B3C4}"/>
              </a:ext>
            </a:extLst>
          </p:cNvPr>
          <p:cNvSpPr>
            <a:spLocks noGrp="1"/>
          </p:cNvSpPr>
          <p:nvPr>
            <p:ph type="body" sz="quarter" idx="12"/>
          </p:nvPr>
        </p:nvSpPr>
        <p:spPr>
          <a:xfrm>
            <a:off x="5176911" y="914400"/>
            <a:ext cx="6865034" cy="5337517"/>
          </a:xfrm>
        </p:spPr>
        <p:txBody>
          <a:bodyPr>
            <a:noAutofit/>
          </a:bodyPr>
          <a:lstStyle/>
          <a:p>
            <a:r>
              <a:rPr lang="en-US" sz="2800" dirty="0"/>
              <a:t>Born in Brooklyn, New York (11-30-1924), Chisholm was the oldest of four daughters to immigrant parents.  She graduated from Brooklyn Girls’ High in 1942  and Brooklyn College cum laude in 1946, where she won prizes on the debate team.</a:t>
            </a:r>
          </a:p>
          <a:p>
            <a:endParaRPr lang="en-US" sz="2800" dirty="0"/>
          </a:p>
          <a:p>
            <a:r>
              <a:rPr lang="en-US" sz="2800" dirty="0"/>
              <a:t>Professors encouraged her to consider a political career, she replied that she faced a “double handicap” as both Black &amp;  female</a:t>
            </a:r>
            <a:r>
              <a:rPr lang="en-US" sz="2400" dirty="0"/>
              <a:t>.</a:t>
            </a:r>
          </a:p>
        </p:txBody>
      </p:sp>
      <p:pic>
        <p:nvPicPr>
          <p:cNvPr id="4" name="Picture 3">
            <a:extLst>
              <a:ext uri="{FF2B5EF4-FFF2-40B4-BE49-F238E27FC236}">
                <a16:creationId xmlns:a16="http://schemas.microsoft.com/office/drawing/2014/main" id="{8AE8E9C2-95D4-4542-905E-66E51693853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70754" y="690489"/>
            <a:ext cx="4030908" cy="5465638"/>
          </a:xfrm>
          <a:prstGeom prst="rect">
            <a:avLst/>
          </a:prstGeom>
        </p:spPr>
      </p:pic>
    </p:spTree>
    <p:extLst>
      <p:ext uri="{BB962C8B-B14F-4D97-AF65-F5344CB8AC3E}">
        <p14:creationId xmlns:p14="http://schemas.microsoft.com/office/powerpoint/2010/main" val="23718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3784210" y="4722896"/>
            <a:ext cx="840779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600" dirty="0"/>
              <a:t>Initially, Chisholm worked as a nursery school teacher. She earned a master’s degree from Columbia University in early childhood education.  By 1960 she was a consultant to the New York City Division of Day Care.</a:t>
            </a:r>
            <a:endParaRPr lang="en-GB" altLang="en-US" sz="2600" dirty="0"/>
          </a:p>
        </p:txBody>
      </p:sp>
      <p:pic>
        <p:nvPicPr>
          <p:cNvPr id="3" name="Picture 2">
            <a:extLst>
              <a:ext uri="{FF2B5EF4-FFF2-40B4-BE49-F238E27FC236}">
                <a16:creationId xmlns:a16="http://schemas.microsoft.com/office/drawing/2014/main" id="{878BCA96-B0E4-433D-A571-AE229A0443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75385" y="89141"/>
            <a:ext cx="4572001" cy="4694797"/>
          </a:xfrm>
          <a:prstGeom prst="rect">
            <a:avLst/>
          </a:prstGeom>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4093698" y="956603"/>
            <a:ext cx="7624690" cy="3108543"/>
          </a:xfrm>
          <a:prstGeom prst="rect">
            <a:avLst/>
          </a:prstGeom>
          <a:noFill/>
          <a:ln w="9525">
            <a:noFill/>
            <a:miter lim="800000"/>
            <a:headEnd/>
            <a:tailEnd/>
          </a:ln>
        </p:spPr>
        <p:txBody>
          <a:bodyPr wrap="square">
            <a:spAutoFit/>
          </a:bodyPr>
          <a:lstStyle/>
          <a:p>
            <a:pPr>
              <a:defRPr/>
            </a:pPr>
            <a:r>
              <a:rPr lang="en-US" sz="2800" dirty="0"/>
              <a:t>Ever aware of racial and gender inequality as a member of </a:t>
            </a:r>
            <a:r>
              <a:rPr lang="en-US" sz="2800" dirty="0">
                <a:solidFill>
                  <a:srgbClr val="FF0000"/>
                </a:solidFill>
              </a:rPr>
              <a:t>Delta Sigma Theta Sorority, Inc</a:t>
            </a:r>
            <a:r>
              <a:rPr lang="en-US" sz="2800" dirty="0"/>
              <a:t>., she joined local chapters of the League of Women Voters, the National Association of Advancement of Colored People (NAACP), the Urban League, as well as the Democratic Party club in Brooklyn. </a:t>
            </a:r>
            <a:endParaRPr lang="en-GB" sz="2800" dirty="0"/>
          </a:p>
        </p:txBody>
      </p:sp>
      <p:pic>
        <p:nvPicPr>
          <p:cNvPr id="3" name="Picture 2">
            <a:extLst>
              <a:ext uri="{FF2B5EF4-FFF2-40B4-BE49-F238E27FC236}">
                <a16:creationId xmlns:a16="http://schemas.microsoft.com/office/drawing/2014/main" id="{2958A600-7C50-46FD-898F-0CD2BCBEAE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13208" y="623213"/>
            <a:ext cx="7755989" cy="5611574"/>
          </a:xfrm>
          <a:prstGeom prst="rect">
            <a:avLst/>
          </a:prstGeom>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FAF-EC8B-4C62-B276-88E0D1345C2B}"/>
              </a:ext>
            </a:extLst>
          </p:cNvPr>
          <p:cNvSpPr/>
          <p:nvPr/>
        </p:nvSpPr>
        <p:spPr>
          <a:xfrm>
            <a:off x="505361" y="164953"/>
            <a:ext cx="5374934" cy="5632311"/>
          </a:xfrm>
          <a:prstGeom prst="rect">
            <a:avLst/>
          </a:prstGeom>
        </p:spPr>
        <p:txBody>
          <a:bodyPr wrap="square">
            <a:spAutoFit/>
          </a:bodyPr>
          <a:lstStyle/>
          <a:p>
            <a:r>
              <a:rPr lang="en-US" sz="2000" dirty="0"/>
              <a:t>In 1964, Chisolm ran for and became the second African American in the New York State Legislature.  In 1968, she sought and won a seat in Congress.  She was co-founder of the National Women’s Political Caucus in 1971.  In 1972, discrimination followed Chisholm’s quest for the 1972 Democratic Party presidential nomination.  She entered 12 primaries and garnered 152 of the delegates’ votes (10% of the total).  </a:t>
            </a:r>
          </a:p>
          <a:p>
            <a:endParaRPr lang="en-US" sz="2000" dirty="0"/>
          </a:p>
          <a:p>
            <a:endParaRPr lang="en-US" sz="2000" dirty="0"/>
          </a:p>
          <a:p>
            <a:r>
              <a:rPr lang="en-GB" altLang="en-US" sz="2400" dirty="0"/>
              <a:t>Chisholm retired from Congress in 1983. Of her legacy, Chisholm said, </a:t>
            </a:r>
          </a:p>
          <a:p>
            <a:r>
              <a:rPr lang="en-GB" altLang="en-US" sz="2400" dirty="0"/>
              <a:t>“I want to be remembered as a woman … who dared to be a catalyst of change.”</a:t>
            </a:r>
          </a:p>
        </p:txBody>
      </p:sp>
      <p:pic>
        <p:nvPicPr>
          <p:cNvPr id="4" name="Picture 3">
            <a:extLst>
              <a:ext uri="{FF2B5EF4-FFF2-40B4-BE49-F238E27FC236}">
                <a16:creationId xmlns:a16="http://schemas.microsoft.com/office/drawing/2014/main" id="{6EEE638A-D5FF-4B74-8B7C-1E0D88E58D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88210" y="641938"/>
            <a:ext cx="5487590" cy="4408364"/>
          </a:xfrm>
          <a:prstGeom prst="rect">
            <a:avLst/>
          </a:prstGeom>
        </p:spPr>
      </p:pic>
    </p:spTree>
    <p:extLst>
      <p:ext uri="{BB962C8B-B14F-4D97-AF65-F5344CB8AC3E}">
        <p14:creationId xmlns:p14="http://schemas.microsoft.com/office/powerpoint/2010/main" val="282990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76" name="Straight Connector 75">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Rectangle 78">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81B317-A861-4AC2-855D-C1603A43A8DD}"/>
              </a:ext>
            </a:extLst>
          </p:cNvPr>
          <p:cNvPicPr/>
          <p:nvPr/>
        </p:nvPicPr>
        <p:blipFill rotWithShape="1">
          <a:blip r:embed="rId3"/>
          <a:srcRect l="4007" t="27366" r="56435" b="35861"/>
          <a:stretch/>
        </p:blipFill>
        <p:spPr bwMode="auto">
          <a:xfrm>
            <a:off x="337625" y="422596"/>
            <a:ext cx="8890782" cy="399522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4F5461AB-5678-4269-97A5-75CEF0A5C93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557186" y="2775459"/>
            <a:ext cx="2038350" cy="3043238"/>
          </a:xfrm>
          <a:prstGeom prst="rect">
            <a:avLst/>
          </a:prstGeom>
        </p:spPr>
      </p:pic>
    </p:spTree>
    <p:extLst>
      <p:ext uri="{BB962C8B-B14F-4D97-AF65-F5344CB8AC3E}">
        <p14:creationId xmlns:p14="http://schemas.microsoft.com/office/powerpoint/2010/main" val="13470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1922B-A620-4874-B6A7-81D29E2D0214}">
  <ds:schemaRefs>
    <ds:schemaRef ds:uri="http://schemas.microsoft.com/office/2006/documentManagement/types"/>
    <ds:schemaRef ds:uri="http://schemas.microsoft.com/office/2006/metadata/properties"/>
    <ds:schemaRef ds:uri="http://purl.org/dc/terms/"/>
    <ds:schemaRef ds:uri="http://schemas.microsoft.com/sharepoint/v3"/>
    <ds:schemaRef ds:uri="http://purl.org/dc/dcmitype/"/>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3.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350</Words>
  <Application>Microsoft Office PowerPoint</Application>
  <PresentationFormat>Widescreen</PresentationFormat>
  <Paragraphs>24</Paragraphs>
  <Slides>9</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Segoe UI</vt:lpstr>
      <vt:lpstr>Tahoma</vt:lpstr>
      <vt:lpstr>Times New Roman</vt:lpstr>
      <vt:lpstr>2_Office Theme</vt:lpstr>
      <vt:lpstr>Dr. LeCharle Harris </vt:lpstr>
      <vt:lpstr>Black History Month    Shirley Chisholm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2021-02-22T19:38:34Z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